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7" r:id="rId2"/>
    <p:sldId id="259" r:id="rId3"/>
    <p:sldId id="260" r:id="rId4"/>
    <p:sldId id="261" r:id="rId5"/>
    <p:sldId id="262" r:id="rId6"/>
    <p:sldId id="263" r:id="rId7"/>
    <p:sldId id="264" r:id="rId8"/>
    <p:sldId id="266" r:id="rId9"/>
    <p:sldId id="265" r:id="rId10"/>
    <p:sldId id="267" r:id="rId11"/>
    <p:sldId id="268" r:id="rId12"/>
    <p:sldId id="269" r:id="rId13"/>
    <p:sldId id="27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179" autoAdjust="0"/>
  </p:normalViewPr>
  <p:slideViewPr>
    <p:cSldViewPr snapToGrid="0" snapToObjects="1" showGuides="1">
      <p:cViewPr>
        <p:scale>
          <a:sx n="75" d="100"/>
          <a:sy n="75" d="100"/>
        </p:scale>
        <p:origin x="-904" y="-216"/>
      </p:cViewPr>
      <p:guideLst>
        <p:guide orient="horz" pos="3270"/>
        <p:guide pos="2933"/>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93993B-B5D0-804E-B14E-E897B6F0121F}" type="datetimeFigureOut">
              <a:rPr lang="en-US" smtClean="0"/>
              <a:t>4/27/16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A1C3E2-B8C9-3E44-AF7E-B1F116998EB7}" type="slidenum">
              <a:rPr lang="en-US" smtClean="0"/>
              <a:t>‹#›</a:t>
            </a:fld>
            <a:endParaRPr lang="en-US"/>
          </a:p>
        </p:txBody>
      </p:sp>
    </p:spTree>
    <p:extLst>
      <p:ext uri="{BB962C8B-B14F-4D97-AF65-F5344CB8AC3E}">
        <p14:creationId xmlns:p14="http://schemas.microsoft.com/office/powerpoint/2010/main" val="325697008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FY15, OCS web pages received over 186,000 site hits, showing an increase of more than 10k over FY14.  The amount of text and data downloaded by visitors increased by nearly a factor of four over FY14, going from 247 GB in FY14 to 983 GB downloaded in FY15.  The OCS Data Display and Delivery page had 1,427 download requests, yielding over 7,000 data files to users from around the world (US, Japan, Canada, China, Sweden, South Korea).  This is another large increase over previous years.  From FY13 to FY14, there was more than a factor of two increase in the number of data file requests, and more than a factor of three increase in the number data files provided.  Again, from FY14 to FY15, download requests increased by a factor of three (500 to 1,427), and the number of files provided also increased by more than three times (1,900 to 7,000).  Interest and use of OCS data continues to rise.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Usage descriptions voluntarily provided by the data users includes model and satellite data validation, oceanographic studies of currents, air-sea fluxes, mixed layer depths, and turbulence/wave motion, as well as meteorology and ecology, and student projects.  Data users are requested to acknowledge the OCS Project Office in any publications that incorporate OCS data, and to supply a copy to the PI.  This notification appears on the OCS Data web page, and also in the read-me files delivered with all data downloads.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Most users were anonymous, and their domain names were not tracked.  A request for user information appears as a pop-up window when data are downloaded, but completing the form is not required for data access.  Information for users accessing data from other websites is not currently captured, so full use of OCS project data is underestimated by these statistics.</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BA1C3E2-B8C9-3E44-AF7E-B1F116998EB7}" type="slidenum">
              <a:rPr lang="en-US" smtClean="0"/>
              <a:t>3</a:t>
            </a:fld>
            <a:endParaRPr lang="en-US"/>
          </a:p>
        </p:txBody>
      </p:sp>
    </p:spTree>
    <p:extLst>
      <p:ext uri="{BB962C8B-B14F-4D97-AF65-F5344CB8AC3E}">
        <p14:creationId xmlns:p14="http://schemas.microsoft.com/office/powerpoint/2010/main" val="38051706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BA1C3E2-B8C9-3E44-AF7E-B1F116998EB7}" type="slidenum">
              <a:rPr lang="en-US" smtClean="0"/>
              <a:t>12</a:t>
            </a:fld>
            <a:endParaRPr lang="en-US"/>
          </a:p>
        </p:txBody>
      </p:sp>
    </p:spTree>
    <p:extLst>
      <p:ext uri="{BB962C8B-B14F-4D97-AF65-F5344CB8AC3E}">
        <p14:creationId xmlns:p14="http://schemas.microsoft.com/office/powerpoint/2010/main" val="3805170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BA1C3E2-B8C9-3E44-AF7E-B1F116998EB7}" type="slidenum">
              <a:rPr lang="en-US" smtClean="0"/>
              <a:t>13</a:t>
            </a:fld>
            <a:endParaRPr lang="en-US"/>
          </a:p>
        </p:txBody>
      </p:sp>
    </p:spTree>
    <p:extLst>
      <p:ext uri="{BB962C8B-B14F-4D97-AF65-F5344CB8AC3E}">
        <p14:creationId xmlns:p14="http://schemas.microsoft.com/office/powerpoint/2010/main" val="3805170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FY15, OCS web pages received over 186,000 site hits, showing an increase of more than 10k over FY14.  The amount of text and data downloaded by visitors increased by nearly a factor of four over FY14, going from 247 GB in FY14 to 983 GB downloaded in FY15.  The OCS Data Display and Delivery page had 1,427 download requests, yielding over 7,000 data files to users from around the world (US, Japan, Canada, China, Sweden, South Korea).  This is another large increase over previous years.  From FY13 to FY14, there was more than a factor of two increase in the number of data file requests, and more than a factor of three increase in the number data files provided.  Again, from FY14 to FY15, download requests increased by a factor of three (500 to 1,427), and the number of files provided also increased by more than three times (1,900 to 7,000).  Interest and use of OCS data continues to rise.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Usage descriptions voluntarily provided by the data users includes model and satellite data validation, oceanographic studies of currents, air-sea fluxes, mixed layer depths, and turbulence/wave motion, as well as meteorology and ecology, and student projects.  Data users are requested to acknowledge the OCS Project Office in any publications that incorporate OCS data, and to supply a copy to the PI.  This notification appears on the OCS Data web page, and also in the read-me files delivered with all data downloads.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Most users were anonymous, and their domain names were not tracked.  A request for user information appears as a pop-up window when data are downloaded, but completing the form is not required for data access.  Information for users accessing data from other websites is not currently captured, so full use of OCS project data is underestimated by these statistics.</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BA1C3E2-B8C9-3E44-AF7E-B1F116998EB7}" type="slidenum">
              <a:rPr lang="en-US" smtClean="0"/>
              <a:t>4</a:t>
            </a:fld>
            <a:endParaRPr lang="en-US"/>
          </a:p>
        </p:txBody>
      </p:sp>
    </p:spTree>
    <p:extLst>
      <p:ext uri="{BB962C8B-B14F-4D97-AF65-F5344CB8AC3E}">
        <p14:creationId xmlns:p14="http://schemas.microsoft.com/office/powerpoint/2010/main" val="3805170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5BA1C3E2-B8C9-3E44-AF7E-B1F116998EB7}" type="slidenum">
              <a:rPr lang="en-US" smtClean="0"/>
              <a:t>5</a:t>
            </a:fld>
            <a:endParaRPr lang="en-US"/>
          </a:p>
        </p:txBody>
      </p:sp>
    </p:spTree>
    <p:extLst>
      <p:ext uri="{BB962C8B-B14F-4D97-AF65-F5344CB8AC3E}">
        <p14:creationId xmlns:p14="http://schemas.microsoft.com/office/powerpoint/2010/main" val="3805170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BA1C3E2-B8C9-3E44-AF7E-B1F116998EB7}" type="slidenum">
              <a:rPr lang="en-US" smtClean="0"/>
              <a:t>6</a:t>
            </a:fld>
            <a:endParaRPr lang="en-US"/>
          </a:p>
        </p:txBody>
      </p:sp>
    </p:spTree>
    <p:extLst>
      <p:ext uri="{BB962C8B-B14F-4D97-AF65-F5344CB8AC3E}">
        <p14:creationId xmlns:p14="http://schemas.microsoft.com/office/powerpoint/2010/main" val="3805170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BA1C3E2-B8C9-3E44-AF7E-B1F116998EB7}" type="slidenum">
              <a:rPr lang="en-US" smtClean="0"/>
              <a:t>7</a:t>
            </a:fld>
            <a:endParaRPr lang="en-US"/>
          </a:p>
        </p:txBody>
      </p:sp>
    </p:spTree>
    <p:extLst>
      <p:ext uri="{BB962C8B-B14F-4D97-AF65-F5344CB8AC3E}">
        <p14:creationId xmlns:p14="http://schemas.microsoft.com/office/powerpoint/2010/main" val="3805170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BA1C3E2-B8C9-3E44-AF7E-B1F116998EB7}" type="slidenum">
              <a:rPr lang="en-US" smtClean="0"/>
              <a:t>8</a:t>
            </a:fld>
            <a:endParaRPr lang="en-US"/>
          </a:p>
        </p:txBody>
      </p:sp>
    </p:spTree>
    <p:extLst>
      <p:ext uri="{BB962C8B-B14F-4D97-AF65-F5344CB8AC3E}">
        <p14:creationId xmlns:p14="http://schemas.microsoft.com/office/powerpoint/2010/main" val="3805170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BA1C3E2-B8C9-3E44-AF7E-B1F116998EB7}" type="slidenum">
              <a:rPr lang="en-US" smtClean="0"/>
              <a:t>9</a:t>
            </a:fld>
            <a:endParaRPr lang="en-US"/>
          </a:p>
        </p:txBody>
      </p:sp>
    </p:spTree>
    <p:extLst>
      <p:ext uri="{BB962C8B-B14F-4D97-AF65-F5344CB8AC3E}">
        <p14:creationId xmlns:p14="http://schemas.microsoft.com/office/powerpoint/2010/main" val="38051706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BA1C3E2-B8C9-3E44-AF7E-B1F116998EB7}" type="slidenum">
              <a:rPr lang="en-US" smtClean="0"/>
              <a:t>10</a:t>
            </a:fld>
            <a:endParaRPr lang="en-US"/>
          </a:p>
        </p:txBody>
      </p:sp>
    </p:spTree>
    <p:extLst>
      <p:ext uri="{BB962C8B-B14F-4D97-AF65-F5344CB8AC3E}">
        <p14:creationId xmlns:p14="http://schemas.microsoft.com/office/powerpoint/2010/main" val="3805170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BA1C3E2-B8C9-3E44-AF7E-B1F116998EB7}" type="slidenum">
              <a:rPr lang="en-US" smtClean="0"/>
              <a:t>11</a:t>
            </a:fld>
            <a:endParaRPr lang="en-US"/>
          </a:p>
        </p:txBody>
      </p:sp>
    </p:spTree>
    <p:extLst>
      <p:ext uri="{BB962C8B-B14F-4D97-AF65-F5344CB8AC3E}">
        <p14:creationId xmlns:p14="http://schemas.microsoft.com/office/powerpoint/2010/main" val="3805170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076976-D88E-424B-8450-0E8313BAE808}" type="datetimeFigureOut">
              <a:rPr lang="en-US" smtClean="0"/>
              <a:t>4/27/16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A4879-0211-D04D-9320-C86D75445E78}" type="slidenum">
              <a:rPr lang="en-US" smtClean="0"/>
              <a:t>‹#›</a:t>
            </a:fld>
            <a:endParaRPr lang="en-US"/>
          </a:p>
        </p:txBody>
      </p:sp>
    </p:spTree>
    <p:extLst>
      <p:ext uri="{BB962C8B-B14F-4D97-AF65-F5344CB8AC3E}">
        <p14:creationId xmlns:p14="http://schemas.microsoft.com/office/powerpoint/2010/main" val="1037926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076976-D88E-424B-8450-0E8313BAE808}" type="datetimeFigureOut">
              <a:rPr lang="en-US" smtClean="0"/>
              <a:t>4/27/16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A4879-0211-D04D-9320-C86D75445E78}" type="slidenum">
              <a:rPr lang="en-US" smtClean="0"/>
              <a:t>‹#›</a:t>
            </a:fld>
            <a:endParaRPr lang="en-US"/>
          </a:p>
        </p:txBody>
      </p:sp>
    </p:spTree>
    <p:extLst>
      <p:ext uri="{BB962C8B-B14F-4D97-AF65-F5344CB8AC3E}">
        <p14:creationId xmlns:p14="http://schemas.microsoft.com/office/powerpoint/2010/main" val="1729877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076976-D88E-424B-8450-0E8313BAE808}" type="datetimeFigureOut">
              <a:rPr lang="en-US" smtClean="0"/>
              <a:t>4/27/16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A4879-0211-D04D-9320-C86D75445E78}" type="slidenum">
              <a:rPr lang="en-US" smtClean="0"/>
              <a:t>‹#›</a:t>
            </a:fld>
            <a:endParaRPr lang="en-US"/>
          </a:p>
        </p:txBody>
      </p:sp>
    </p:spTree>
    <p:extLst>
      <p:ext uri="{BB962C8B-B14F-4D97-AF65-F5344CB8AC3E}">
        <p14:creationId xmlns:p14="http://schemas.microsoft.com/office/powerpoint/2010/main" val="2014570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076976-D88E-424B-8450-0E8313BAE808}" type="datetimeFigureOut">
              <a:rPr lang="en-US" smtClean="0"/>
              <a:t>4/27/16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A4879-0211-D04D-9320-C86D75445E78}" type="slidenum">
              <a:rPr lang="en-US" smtClean="0"/>
              <a:t>‹#›</a:t>
            </a:fld>
            <a:endParaRPr lang="en-US"/>
          </a:p>
        </p:txBody>
      </p:sp>
    </p:spTree>
    <p:extLst>
      <p:ext uri="{BB962C8B-B14F-4D97-AF65-F5344CB8AC3E}">
        <p14:creationId xmlns:p14="http://schemas.microsoft.com/office/powerpoint/2010/main" val="3829902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076976-D88E-424B-8450-0E8313BAE808}" type="datetimeFigureOut">
              <a:rPr lang="en-US" smtClean="0"/>
              <a:t>4/27/16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A4879-0211-D04D-9320-C86D75445E78}" type="slidenum">
              <a:rPr lang="en-US" smtClean="0"/>
              <a:t>‹#›</a:t>
            </a:fld>
            <a:endParaRPr lang="en-US"/>
          </a:p>
        </p:txBody>
      </p:sp>
    </p:spTree>
    <p:extLst>
      <p:ext uri="{BB962C8B-B14F-4D97-AF65-F5344CB8AC3E}">
        <p14:creationId xmlns:p14="http://schemas.microsoft.com/office/powerpoint/2010/main" val="1558145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076976-D88E-424B-8450-0E8313BAE808}" type="datetimeFigureOut">
              <a:rPr lang="en-US" smtClean="0"/>
              <a:t>4/27/16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A4879-0211-D04D-9320-C86D75445E78}" type="slidenum">
              <a:rPr lang="en-US" smtClean="0"/>
              <a:t>‹#›</a:t>
            </a:fld>
            <a:endParaRPr lang="en-US"/>
          </a:p>
        </p:txBody>
      </p:sp>
    </p:spTree>
    <p:extLst>
      <p:ext uri="{BB962C8B-B14F-4D97-AF65-F5344CB8AC3E}">
        <p14:creationId xmlns:p14="http://schemas.microsoft.com/office/powerpoint/2010/main" val="619537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076976-D88E-424B-8450-0E8313BAE808}" type="datetimeFigureOut">
              <a:rPr lang="en-US" smtClean="0"/>
              <a:t>4/27/16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CA4879-0211-D04D-9320-C86D75445E78}" type="slidenum">
              <a:rPr lang="en-US" smtClean="0"/>
              <a:t>‹#›</a:t>
            </a:fld>
            <a:endParaRPr lang="en-US"/>
          </a:p>
        </p:txBody>
      </p:sp>
    </p:spTree>
    <p:extLst>
      <p:ext uri="{BB962C8B-B14F-4D97-AF65-F5344CB8AC3E}">
        <p14:creationId xmlns:p14="http://schemas.microsoft.com/office/powerpoint/2010/main" val="3227494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076976-D88E-424B-8450-0E8313BAE808}" type="datetimeFigureOut">
              <a:rPr lang="en-US" smtClean="0"/>
              <a:t>4/27/16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CA4879-0211-D04D-9320-C86D75445E78}" type="slidenum">
              <a:rPr lang="en-US" smtClean="0"/>
              <a:t>‹#›</a:t>
            </a:fld>
            <a:endParaRPr lang="en-US"/>
          </a:p>
        </p:txBody>
      </p:sp>
    </p:spTree>
    <p:extLst>
      <p:ext uri="{BB962C8B-B14F-4D97-AF65-F5344CB8AC3E}">
        <p14:creationId xmlns:p14="http://schemas.microsoft.com/office/powerpoint/2010/main" val="4098546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076976-D88E-424B-8450-0E8313BAE808}" type="datetimeFigureOut">
              <a:rPr lang="en-US" smtClean="0"/>
              <a:t>4/27/16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CA4879-0211-D04D-9320-C86D75445E78}" type="slidenum">
              <a:rPr lang="en-US" smtClean="0"/>
              <a:t>‹#›</a:t>
            </a:fld>
            <a:endParaRPr lang="en-US"/>
          </a:p>
        </p:txBody>
      </p:sp>
    </p:spTree>
    <p:extLst>
      <p:ext uri="{BB962C8B-B14F-4D97-AF65-F5344CB8AC3E}">
        <p14:creationId xmlns:p14="http://schemas.microsoft.com/office/powerpoint/2010/main" val="3571427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076976-D88E-424B-8450-0E8313BAE808}" type="datetimeFigureOut">
              <a:rPr lang="en-US" smtClean="0"/>
              <a:t>4/27/16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A4879-0211-D04D-9320-C86D75445E78}" type="slidenum">
              <a:rPr lang="en-US" smtClean="0"/>
              <a:t>‹#›</a:t>
            </a:fld>
            <a:endParaRPr lang="en-US"/>
          </a:p>
        </p:txBody>
      </p:sp>
    </p:spTree>
    <p:extLst>
      <p:ext uri="{BB962C8B-B14F-4D97-AF65-F5344CB8AC3E}">
        <p14:creationId xmlns:p14="http://schemas.microsoft.com/office/powerpoint/2010/main" val="1052771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076976-D88E-424B-8450-0E8313BAE808}" type="datetimeFigureOut">
              <a:rPr lang="en-US" smtClean="0"/>
              <a:t>4/27/16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A4879-0211-D04D-9320-C86D75445E78}" type="slidenum">
              <a:rPr lang="en-US" smtClean="0"/>
              <a:t>‹#›</a:t>
            </a:fld>
            <a:endParaRPr lang="en-US"/>
          </a:p>
        </p:txBody>
      </p:sp>
    </p:spTree>
    <p:extLst>
      <p:ext uri="{BB962C8B-B14F-4D97-AF65-F5344CB8AC3E}">
        <p14:creationId xmlns:p14="http://schemas.microsoft.com/office/powerpoint/2010/main" val="30815164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5000">
              <a:schemeClr val="tx1"/>
            </a:gs>
            <a:gs pos="100000">
              <a:schemeClr val="tx1">
                <a:lumMod val="85000"/>
                <a:lumOff val="1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076976-D88E-424B-8450-0E8313BAE808}" type="datetimeFigureOut">
              <a:rPr lang="en-US" smtClean="0"/>
              <a:t>4/27/16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A4879-0211-D04D-9320-C86D75445E78}" type="slidenum">
              <a:rPr lang="en-US" smtClean="0"/>
              <a:t>‹#›</a:t>
            </a:fld>
            <a:endParaRPr lang="en-US"/>
          </a:p>
        </p:txBody>
      </p:sp>
    </p:spTree>
    <p:extLst>
      <p:ext uri="{BB962C8B-B14F-4D97-AF65-F5344CB8AC3E}">
        <p14:creationId xmlns:p14="http://schemas.microsoft.com/office/powerpoint/2010/main" val="3658114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738" y="152400"/>
            <a:ext cx="9085261" cy="6841067"/>
          </a:xfrm>
        </p:spPr>
        <p:txBody>
          <a:bodyPr>
            <a:normAutofit/>
          </a:bodyPr>
          <a:lstStyle/>
          <a:p>
            <a:r>
              <a:rPr lang="en-US" sz="3600" b="1" dirty="0" smtClean="0">
                <a:solidFill>
                  <a:schemeClr val="bg1"/>
                </a:solidFill>
              </a:rPr>
              <a:t>Creation and Dissemination of Products</a:t>
            </a:r>
            <a:br>
              <a:rPr lang="en-US" sz="3600" b="1" dirty="0" smtClean="0">
                <a:solidFill>
                  <a:schemeClr val="bg1"/>
                </a:solidFill>
              </a:rPr>
            </a:br>
            <a:endParaRPr lang="en-US" sz="3600" b="1" dirty="0">
              <a:solidFill>
                <a:schemeClr val="bg1"/>
              </a:solidFill>
            </a:endParaRPr>
          </a:p>
        </p:txBody>
      </p:sp>
    </p:spTree>
    <p:extLst>
      <p:ext uri="{BB962C8B-B14F-4D97-AF65-F5344CB8AC3E}">
        <p14:creationId xmlns:p14="http://schemas.microsoft.com/office/powerpoint/2010/main" val="390429487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738" y="-16930"/>
            <a:ext cx="9085261" cy="6841067"/>
          </a:xfrm>
        </p:spPr>
        <p:txBody>
          <a:bodyPr>
            <a:normAutofit/>
          </a:bodyPr>
          <a:lstStyle/>
          <a:p>
            <a:r>
              <a:rPr lang="en-US" sz="3600" b="1" dirty="0" smtClean="0">
                <a:solidFill>
                  <a:schemeClr val="bg1"/>
                </a:solidFill>
              </a:rPr>
              <a:t>The story: </a:t>
            </a:r>
            <a:r>
              <a:rPr lang="en-US" sz="3600" dirty="0" smtClean="0">
                <a:solidFill>
                  <a:schemeClr val="bg1"/>
                </a:solidFill>
              </a:rPr>
              <a:t>Currents in the</a:t>
            </a:r>
            <a:r>
              <a:rPr lang="en-US" sz="3600" i="1" dirty="0" smtClean="0">
                <a:solidFill>
                  <a:schemeClr val="bg1"/>
                </a:solidFill>
              </a:rPr>
              <a:t> </a:t>
            </a:r>
            <a:r>
              <a:rPr lang="en-US" sz="3600" dirty="0" smtClean="0">
                <a:solidFill>
                  <a:schemeClr val="bg1"/>
                </a:solidFill>
              </a:rPr>
              <a:t>ocean redistribute the heat, CO</a:t>
            </a:r>
            <a:r>
              <a:rPr lang="en-US" sz="3600" baseline="-25000" dirty="0" smtClean="0">
                <a:solidFill>
                  <a:schemeClr val="bg1"/>
                </a:solidFill>
              </a:rPr>
              <a:t>2</a:t>
            </a:r>
            <a:r>
              <a:rPr lang="en-US" sz="3600" dirty="0" smtClean="0">
                <a:solidFill>
                  <a:schemeClr val="bg1"/>
                </a:solidFill>
              </a:rPr>
              <a:t>, and other properties, affecting where, when and by how much the oceans influences climate</a:t>
            </a:r>
            <a:r>
              <a:rPr lang="en-US" sz="3600" i="1" dirty="0" smtClean="0">
                <a:solidFill>
                  <a:schemeClr val="bg1"/>
                </a:solidFill>
              </a:rPr>
              <a:t>.</a:t>
            </a:r>
            <a:endParaRPr lang="en-US" sz="3600" i="1" dirty="0">
              <a:solidFill>
                <a:schemeClr val="bg1"/>
              </a:solidFill>
            </a:endParaRPr>
          </a:p>
        </p:txBody>
      </p:sp>
    </p:spTree>
    <p:extLst>
      <p:ext uri="{BB962C8B-B14F-4D97-AF65-F5344CB8AC3E}">
        <p14:creationId xmlns:p14="http://schemas.microsoft.com/office/powerpoint/2010/main" val="171195017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738" y="-16930"/>
            <a:ext cx="9085261" cy="6841067"/>
          </a:xfrm>
        </p:spPr>
        <p:txBody>
          <a:bodyPr>
            <a:normAutofit/>
          </a:bodyPr>
          <a:lstStyle/>
          <a:p>
            <a:r>
              <a:rPr lang="en-US" dirty="0" smtClean="0">
                <a:solidFill>
                  <a:schemeClr val="bg1"/>
                </a:solidFill>
              </a:rPr>
              <a:t>The </a:t>
            </a:r>
            <a:r>
              <a:rPr lang="en-US" dirty="0" err="1" smtClean="0">
                <a:solidFill>
                  <a:schemeClr val="bg1"/>
                </a:solidFill>
              </a:rPr>
              <a:t>OceanSITES</a:t>
            </a:r>
            <a:r>
              <a:rPr lang="en-US" dirty="0" smtClean="0">
                <a:solidFill>
                  <a:schemeClr val="bg1"/>
                </a:solidFill>
              </a:rPr>
              <a:t> website is where </a:t>
            </a:r>
            <a:br>
              <a:rPr lang="en-US" dirty="0" smtClean="0">
                <a:solidFill>
                  <a:schemeClr val="bg1"/>
                </a:solidFill>
              </a:rPr>
            </a:br>
            <a:r>
              <a:rPr lang="en-US" dirty="0" smtClean="0">
                <a:solidFill>
                  <a:schemeClr val="bg1"/>
                </a:solidFill>
              </a:rPr>
              <a:t>we meet our Users.</a:t>
            </a:r>
            <a:endParaRPr lang="en-US" i="1" dirty="0">
              <a:solidFill>
                <a:schemeClr val="bg1"/>
              </a:solidFill>
            </a:endParaRPr>
          </a:p>
        </p:txBody>
      </p:sp>
    </p:spTree>
    <p:extLst>
      <p:ext uri="{BB962C8B-B14F-4D97-AF65-F5344CB8AC3E}">
        <p14:creationId xmlns:p14="http://schemas.microsoft.com/office/powerpoint/2010/main" val="402943624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738" y="-16930"/>
            <a:ext cx="9085261" cy="6841067"/>
          </a:xfrm>
        </p:spPr>
        <p:txBody>
          <a:bodyPr>
            <a:normAutofit/>
          </a:bodyPr>
          <a:lstStyle/>
          <a:p>
            <a:r>
              <a:rPr lang="en-US" sz="3600" dirty="0" smtClean="0">
                <a:solidFill>
                  <a:schemeClr val="bg1"/>
                </a:solidFill>
              </a:rPr>
              <a:t>The </a:t>
            </a:r>
            <a:r>
              <a:rPr lang="en-US" sz="3600" dirty="0" err="1" smtClean="0">
                <a:solidFill>
                  <a:schemeClr val="bg1"/>
                </a:solidFill>
              </a:rPr>
              <a:t>OceanSITES</a:t>
            </a:r>
            <a:r>
              <a:rPr lang="en-US" sz="3600" dirty="0" smtClean="0">
                <a:solidFill>
                  <a:schemeClr val="bg1"/>
                </a:solidFill>
              </a:rPr>
              <a:t> website provides:</a:t>
            </a:r>
            <a:br>
              <a:rPr lang="en-US" sz="3600" dirty="0" smtClean="0">
                <a:solidFill>
                  <a:schemeClr val="bg1"/>
                </a:solidFill>
              </a:rPr>
            </a:br>
            <a:r>
              <a:rPr lang="en-US" sz="3600" dirty="0" smtClean="0">
                <a:solidFill>
                  <a:schemeClr val="bg1"/>
                </a:solidFill>
              </a:rPr>
              <a:t/>
            </a:r>
            <a:br>
              <a:rPr lang="en-US" sz="3600" dirty="0" smtClean="0">
                <a:solidFill>
                  <a:schemeClr val="bg1"/>
                </a:solidFill>
              </a:rPr>
            </a:br>
            <a:r>
              <a:rPr lang="en-US" sz="3600" dirty="0" smtClean="0">
                <a:solidFill>
                  <a:schemeClr val="bg1"/>
                </a:solidFill>
              </a:rPr>
              <a:t>DATA= “DEPLOYMENT DATA”</a:t>
            </a:r>
            <a:br>
              <a:rPr lang="en-US" sz="3600" dirty="0" smtClean="0">
                <a:solidFill>
                  <a:schemeClr val="bg1"/>
                </a:solidFill>
              </a:rPr>
            </a:br>
            <a:r>
              <a:rPr lang="en-US" sz="3600" dirty="0" smtClean="0">
                <a:solidFill>
                  <a:schemeClr val="bg1"/>
                </a:solidFill>
              </a:rPr>
              <a:t>DATA_GRIDDED = “FULL TIMESERIES”</a:t>
            </a:r>
            <a:br>
              <a:rPr lang="en-US" sz="3600" dirty="0" smtClean="0">
                <a:solidFill>
                  <a:schemeClr val="bg1"/>
                </a:solidFill>
              </a:rPr>
            </a:br>
            <a:r>
              <a:rPr lang="en-US" sz="3600" dirty="0" smtClean="0">
                <a:solidFill>
                  <a:schemeClr val="bg1"/>
                </a:solidFill>
              </a:rPr>
              <a:t>FLUXES = “AIR-SEA TRANSFERS”</a:t>
            </a:r>
            <a:br>
              <a:rPr lang="en-US" sz="3600" dirty="0" smtClean="0">
                <a:solidFill>
                  <a:schemeClr val="bg1"/>
                </a:solidFill>
              </a:rPr>
            </a:br>
            <a:r>
              <a:rPr lang="en-US" sz="3600" dirty="0" smtClean="0">
                <a:solidFill>
                  <a:schemeClr val="bg1"/>
                </a:solidFill>
              </a:rPr>
              <a:t>TRANSPORT = “TRANSPORT”</a:t>
            </a:r>
            <a:br>
              <a:rPr lang="en-US" sz="3600" dirty="0" smtClean="0">
                <a:solidFill>
                  <a:schemeClr val="bg1"/>
                </a:solidFill>
              </a:rPr>
            </a:br>
            <a:r>
              <a:rPr lang="en-US" sz="3600" dirty="0" smtClean="0">
                <a:solidFill>
                  <a:schemeClr val="bg1"/>
                </a:solidFill>
              </a:rPr>
              <a:t/>
            </a:r>
            <a:br>
              <a:rPr lang="en-US" sz="3600" dirty="0" smtClean="0">
                <a:solidFill>
                  <a:schemeClr val="bg1"/>
                </a:solidFill>
              </a:rPr>
            </a:br>
            <a:r>
              <a:rPr lang="en-US" dirty="0" smtClean="0">
                <a:solidFill>
                  <a:schemeClr val="bg1"/>
                </a:solidFill>
              </a:rPr>
              <a:t>The Story</a:t>
            </a:r>
            <a:br>
              <a:rPr lang="en-US" dirty="0" smtClean="0">
                <a:solidFill>
                  <a:schemeClr val="bg1"/>
                </a:solidFill>
              </a:rPr>
            </a:br>
            <a:r>
              <a:rPr lang="en-US" sz="3600" dirty="0" smtClean="0">
                <a:solidFill>
                  <a:schemeClr val="bg1"/>
                </a:solidFill>
              </a:rPr>
              <a:t> </a:t>
            </a:r>
            <a:r>
              <a:rPr lang="en-US" sz="3600" i="1" dirty="0" smtClean="0">
                <a:solidFill>
                  <a:schemeClr val="bg1"/>
                </a:solidFill>
              </a:rPr>
              <a:t>(heat, freshwater, and carbon cycles)</a:t>
            </a:r>
            <a:endParaRPr lang="en-US" sz="3600" i="1" dirty="0">
              <a:solidFill>
                <a:schemeClr val="bg1"/>
              </a:solidFill>
            </a:endParaRPr>
          </a:p>
        </p:txBody>
      </p:sp>
    </p:spTree>
    <p:extLst>
      <p:ext uri="{BB962C8B-B14F-4D97-AF65-F5344CB8AC3E}">
        <p14:creationId xmlns:p14="http://schemas.microsoft.com/office/powerpoint/2010/main" val="369801475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738" y="-16930"/>
            <a:ext cx="9085261" cy="6841067"/>
          </a:xfrm>
        </p:spPr>
        <p:txBody>
          <a:bodyPr>
            <a:normAutofit/>
          </a:bodyPr>
          <a:lstStyle/>
          <a:p>
            <a:r>
              <a:rPr lang="en-US" sz="3600" i="1" dirty="0" smtClean="0">
                <a:solidFill>
                  <a:schemeClr val="bg1"/>
                </a:solidFill>
              </a:rPr>
              <a:t>Our Sponsors:</a:t>
            </a:r>
            <a:br>
              <a:rPr lang="en-US" sz="3600" i="1" dirty="0" smtClean="0">
                <a:solidFill>
                  <a:schemeClr val="bg1"/>
                </a:solidFill>
              </a:rPr>
            </a:br>
            <a:r>
              <a:rPr lang="en-US" sz="3600" i="1" dirty="0">
                <a:solidFill>
                  <a:schemeClr val="bg1"/>
                </a:solidFill>
              </a:rPr>
              <a:t/>
            </a:r>
            <a:br>
              <a:rPr lang="en-US" sz="3600" i="1" dirty="0">
                <a:solidFill>
                  <a:schemeClr val="bg1"/>
                </a:solidFill>
              </a:rPr>
            </a:br>
            <a:r>
              <a:rPr lang="en-US" sz="3600" i="1" dirty="0" smtClean="0">
                <a:solidFill>
                  <a:schemeClr val="bg1"/>
                </a:solidFill>
              </a:rPr>
              <a:t>Government </a:t>
            </a:r>
            <a:r>
              <a:rPr lang="en-US" sz="3600" i="1" dirty="0" err="1" smtClean="0">
                <a:solidFill>
                  <a:schemeClr val="bg1"/>
                </a:solidFill>
              </a:rPr>
              <a:t>vs</a:t>
            </a:r>
            <a:r>
              <a:rPr lang="en-US" sz="3600" i="1" dirty="0" smtClean="0">
                <a:solidFill>
                  <a:schemeClr val="bg1"/>
                </a:solidFill>
              </a:rPr>
              <a:t> </a:t>
            </a:r>
            <a:r>
              <a:rPr lang="en-US" sz="3600" i="1" smtClean="0">
                <a:solidFill>
                  <a:schemeClr val="bg1"/>
                </a:solidFill>
              </a:rPr>
              <a:t>the Individual</a:t>
            </a:r>
            <a:r>
              <a:rPr lang="en-US" sz="3600" i="1">
                <a:solidFill>
                  <a:schemeClr val="bg1"/>
                </a:solidFill>
              </a:rPr>
              <a:t/>
            </a:r>
            <a:br>
              <a:rPr lang="en-US" sz="3600" i="1">
                <a:solidFill>
                  <a:schemeClr val="bg1"/>
                </a:solidFill>
              </a:rPr>
            </a:br>
            <a:r>
              <a:rPr lang="en-US" sz="3600" i="1">
                <a:solidFill>
                  <a:schemeClr val="bg1"/>
                </a:solidFill>
              </a:rPr>
              <a:t/>
            </a:r>
            <a:br>
              <a:rPr lang="en-US" sz="3600" i="1">
                <a:solidFill>
                  <a:schemeClr val="bg1"/>
                </a:solidFill>
              </a:rPr>
            </a:br>
            <a:r>
              <a:rPr lang="en-US" sz="3600" i="1" dirty="0">
                <a:solidFill>
                  <a:schemeClr val="bg1"/>
                </a:solidFill>
              </a:rPr>
              <a:t/>
            </a:r>
            <a:br>
              <a:rPr lang="en-US" sz="3600" i="1" dirty="0">
                <a:solidFill>
                  <a:schemeClr val="bg1"/>
                </a:solidFill>
              </a:rPr>
            </a:br>
            <a:r>
              <a:rPr lang="en-US" sz="3600" i="1" dirty="0" smtClean="0">
                <a:solidFill>
                  <a:schemeClr val="bg1"/>
                </a:solidFill>
              </a:rPr>
              <a:t>The </a:t>
            </a:r>
            <a:r>
              <a:rPr lang="en-US" sz="3600" i="1" dirty="0" err="1" smtClean="0">
                <a:solidFill>
                  <a:schemeClr val="bg1"/>
                </a:solidFill>
              </a:rPr>
              <a:t>unswayed</a:t>
            </a:r>
            <a:r>
              <a:rPr lang="en-US" sz="3600" i="1" dirty="0" smtClean="0">
                <a:solidFill>
                  <a:schemeClr val="bg1"/>
                </a:solidFill>
              </a:rPr>
              <a:t> scientist</a:t>
            </a:r>
            <a:endParaRPr lang="en-US" sz="3600" i="1" dirty="0">
              <a:solidFill>
                <a:schemeClr val="bg1"/>
              </a:solidFill>
            </a:endParaRPr>
          </a:p>
        </p:txBody>
      </p:sp>
    </p:spTree>
    <p:extLst>
      <p:ext uri="{BB962C8B-B14F-4D97-AF65-F5344CB8AC3E}">
        <p14:creationId xmlns:p14="http://schemas.microsoft.com/office/powerpoint/2010/main" val="179595530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738" y="152400"/>
            <a:ext cx="9085261" cy="6841067"/>
          </a:xfrm>
        </p:spPr>
        <p:txBody>
          <a:bodyPr>
            <a:normAutofit/>
          </a:bodyPr>
          <a:lstStyle/>
          <a:p>
            <a:r>
              <a:rPr lang="en-US" sz="3600" b="1" dirty="0" smtClean="0">
                <a:solidFill>
                  <a:schemeClr val="bg1"/>
                </a:solidFill>
              </a:rPr>
              <a:t>Creation and Dissemination of Products</a:t>
            </a:r>
            <a:br>
              <a:rPr lang="en-US" sz="3600" b="1" dirty="0" smtClean="0">
                <a:solidFill>
                  <a:schemeClr val="bg1"/>
                </a:solidFill>
              </a:rPr>
            </a:br>
            <a:endParaRPr lang="en-US" sz="3600" b="1" dirty="0">
              <a:solidFill>
                <a:srgbClr val="FFFF00"/>
              </a:solidFill>
            </a:endParaRPr>
          </a:p>
        </p:txBody>
      </p:sp>
      <p:sp>
        <p:nvSpPr>
          <p:cNvPr id="3" name="TextBox 2"/>
          <p:cNvSpPr txBox="1"/>
          <p:nvPr/>
        </p:nvSpPr>
        <p:spPr>
          <a:xfrm>
            <a:off x="6993469" y="3657600"/>
            <a:ext cx="1005403" cy="523220"/>
          </a:xfrm>
          <a:prstGeom prst="rect">
            <a:avLst/>
          </a:prstGeom>
          <a:noFill/>
        </p:spPr>
        <p:txBody>
          <a:bodyPr wrap="none" rtlCol="0">
            <a:spAutoFit/>
          </a:bodyPr>
          <a:lstStyle/>
          <a:p>
            <a:r>
              <a:rPr lang="en-US" sz="2800" b="1" dirty="0" smtClean="0">
                <a:solidFill>
                  <a:srgbClr val="FFFF00"/>
                </a:solidFill>
              </a:rPr>
              <a:t>YUCK</a:t>
            </a:r>
            <a:endParaRPr lang="en-US" sz="2800" dirty="0"/>
          </a:p>
        </p:txBody>
      </p:sp>
    </p:spTree>
    <p:extLst>
      <p:ext uri="{BB962C8B-B14F-4D97-AF65-F5344CB8AC3E}">
        <p14:creationId xmlns:p14="http://schemas.microsoft.com/office/powerpoint/2010/main" val="258586145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738" y="-16930"/>
            <a:ext cx="9085261" cy="6841067"/>
          </a:xfrm>
        </p:spPr>
        <p:txBody>
          <a:bodyPr>
            <a:normAutofit/>
          </a:bodyPr>
          <a:lstStyle/>
          <a:p>
            <a:r>
              <a:rPr lang="en-US" b="1" dirty="0" smtClean="0">
                <a:solidFill>
                  <a:schemeClr val="bg1"/>
                </a:solidFill>
              </a:rPr>
              <a:t>Our Users:</a:t>
            </a:r>
            <a:br>
              <a:rPr lang="en-US" b="1" dirty="0" smtClean="0">
                <a:solidFill>
                  <a:schemeClr val="bg1"/>
                </a:solidFill>
              </a:rPr>
            </a:br>
            <a:r>
              <a:rPr lang="en-US" sz="3600" dirty="0" smtClean="0">
                <a:solidFill>
                  <a:schemeClr val="bg1"/>
                </a:solidFill>
              </a:rPr>
              <a:t>Satellite Validation</a:t>
            </a:r>
            <a:br>
              <a:rPr lang="en-US" sz="3600" dirty="0" smtClean="0">
                <a:solidFill>
                  <a:schemeClr val="bg1"/>
                </a:solidFill>
              </a:rPr>
            </a:br>
            <a:r>
              <a:rPr lang="en-US" sz="3600" dirty="0" smtClean="0">
                <a:solidFill>
                  <a:schemeClr val="bg1"/>
                </a:solidFill>
              </a:rPr>
              <a:t>Model Validation</a:t>
            </a:r>
            <a:br>
              <a:rPr lang="en-US" sz="3600" dirty="0" smtClean="0">
                <a:solidFill>
                  <a:schemeClr val="bg1"/>
                </a:solidFill>
              </a:rPr>
            </a:br>
            <a:r>
              <a:rPr lang="en-US" sz="3600" dirty="0" smtClean="0">
                <a:solidFill>
                  <a:schemeClr val="bg1"/>
                </a:solidFill>
              </a:rPr>
              <a:t>Researchers</a:t>
            </a:r>
            <a:br>
              <a:rPr lang="en-US" sz="3600" dirty="0" smtClean="0">
                <a:solidFill>
                  <a:schemeClr val="bg1"/>
                </a:solidFill>
              </a:rPr>
            </a:br>
            <a:r>
              <a:rPr lang="en-US" sz="3600" dirty="0" smtClean="0">
                <a:solidFill>
                  <a:schemeClr val="bg1"/>
                </a:solidFill>
              </a:rPr>
              <a:t>Students</a:t>
            </a:r>
            <a:br>
              <a:rPr lang="en-US" sz="3600" dirty="0" smtClean="0">
                <a:solidFill>
                  <a:schemeClr val="bg1"/>
                </a:solidFill>
              </a:rPr>
            </a:br>
            <a:r>
              <a:rPr lang="en-US" sz="3600" dirty="0">
                <a:solidFill>
                  <a:schemeClr val="bg1"/>
                </a:solidFill>
              </a:rPr>
              <a:t/>
            </a:r>
            <a:br>
              <a:rPr lang="en-US" sz="3600" dirty="0">
                <a:solidFill>
                  <a:schemeClr val="bg1"/>
                </a:solidFill>
              </a:rPr>
            </a:br>
            <a:endParaRPr lang="en-US" sz="3600" dirty="0">
              <a:solidFill>
                <a:schemeClr val="bg1"/>
              </a:solidFill>
            </a:endParaRPr>
          </a:p>
        </p:txBody>
      </p:sp>
    </p:spTree>
    <p:extLst>
      <p:ext uri="{BB962C8B-B14F-4D97-AF65-F5344CB8AC3E}">
        <p14:creationId xmlns:p14="http://schemas.microsoft.com/office/powerpoint/2010/main" val="664422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738" y="-16930"/>
            <a:ext cx="9085261" cy="6841067"/>
          </a:xfrm>
        </p:spPr>
        <p:txBody>
          <a:bodyPr>
            <a:normAutofit/>
          </a:bodyPr>
          <a:lstStyle/>
          <a:p>
            <a:r>
              <a:rPr lang="en-US" b="1" dirty="0" smtClean="0">
                <a:solidFill>
                  <a:schemeClr val="bg1"/>
                </a:solidFill>
              </a:rPr>
              <a:t>Our Users:</a:t>
            </a:r>
            <a:br>
              <a:rPr lang="en-US" b="1" dirty="0" smtClean="0">
                <a:solidFill>
                  <a:schemeClr val="bg1"/>
                </a:solidFill>
              </a:rPr>
            </a:br>
            <a:r>
              <a:rPr lang="en-US" sz="3600" dirty="0" smtClean="0">
                <a:solidFill>
                  <a:schemeClr val="bg1"/>
                </a:solidFill>
              </a:rPr>
              <a:t>Satellite Validation</a:t>
            </a:r>
            <a:br>
              <a:rPr lang="en-US" sz="3600" dirty="0" smtClean="0">
                <a:solidFill>
                  <a:schemeClr val="bg1"/>
                </a:solidFill>
              </a:rPr>
            </a:br>
            <a:r>
              <a:rPr lang="en-US" sz="3600" dirty="0" smtClean="0">
                <a:solidFill>
                  <a:schemeClr val="bg1"/>
                </a:solidFill>
              </a:rPr>
              <a:t>Model Validation</a:t>
            </a:r>
            <a:br>
              <a:rPr lang="en-US" sz="3600" dirty="0" smtClean="0">
                <a:solidFill>
                  <a:schemeClr val="bg1"/>
                </a:solidFill>
              </a:rPr>
            </a:br>
            <a:r>
              <a:rPr lang="en-US" sz="3600" dirty="0" smtClean="0">
                <a:solidFill>
                  <a:schemeClr val="bg1"/>
                </a:solidFill>
              </a:rPr>
              <a:t>Researchers</a:t>
            </a:r>
            <a:br>
              <a:rPr lang="en-US" sz="3600" dirty="0" smtClean="0">
                <a:solidFill>
                  <a:schemeClr val="bg1"/>
                </a:solidFill>
              </a:rPr>
            </a:br>
            <a:r>
              <a:rPr lang="en-US" sz="3600" dirty="0" smtClean="0">
                <a:solidFill>
                  <a:schemeClr val="bg1"/>
                </a:solidFill>
              </a:rPr>
              <a:t>Students</a:t>
            </a:r>
            <a:br>
              <a:rPr lang="en-US" sz="3600" dirty="0" smtClean="0">
                <a:solidFill>
                  <a:schemeClr val="bg1"/>
                </a:solidFill>
              </a:rPr>
            </a:br>
            <a:r>
              <a:rPr lang="en-US" sz="3600" dirty="0">
                <a:solidFill>
                  <a:schemeClr val="bg1"/>
                </a:solidFill>
              </a:rPr>
              <a:t/>
            </a:r>
            <a:br>
              <a:rPr lang="en-US" sz="3600" dirty="0">
                <a:solidFill>
                  <a:schemeClr val="bg1"/>
                </a:solidFill>
              </a:rPr>
            </a:br>
            <a:endParaRPr lang="en-US" sz="3600" dirty="0">
              <a:solidFill>
                <a:schemeClr val="bg1"/>
              </a:solidFill>
            </a:endParaRPr>
          </a:p>
        </p:txBody>
      </p:sp>
      <p:sp>
        <p:nvSpPr>
          <p:cNvPr id="3" name="TextBox 2"/>
          <p:cNvSpPr txBox="1"/>
          <p:nvPr/>
        </p:nvSpPr>
        <p:spPr>
          <a:xfrm>
            <a:off x="1603662" y="4676471"/>
            <a:ext cx="6104956" cy="1754327"/>
          </a:xfrm>
          <a:prstGeom prst="rect">
            <a:avLst/>
          </a:prstGeom>
          <a:noFill/>
        </p:spPr>
        <p:txBody>
          <a:bodyPr wrap="none" rtlCol="0">
            <a:spAutoFit/>
          </a:bodyPr>
          <a:lstStyle/>
          <a:p>
            <a:pPr algn="ctr"/>
            <a:r>
              <a:rPr lang="en-US" sz="3600" b="1" dirty="0" smtClean="0">
                <a:solidFill>
                  <a:srgbClr val="FFFFFF"/>
                </a:solidFill>
              </a:rPr>
              <a:t>The climate change Skeptic</a:t>
            </a:r>
          </a:p>
          <a:p>
            <a:pPr algn="ctr"/>
            <a:r>
              <a:rPr lang="en-US" sz="3600" i="1" dirty="0" smtClean="0">
                <a:solidFill>
                  <a:srgbClr val="FFFFFF"/>
                </a:solidFill>
              </a:rPr>
              <a:t>“Models are lies”</a:t>
            </a:r>
          </a:p>
          <a:p>
            <a:pPr algn="ctr"/>
            <a:r>
              <a:rPr lang="en-US" sz="3600" i="1" dirty="0" smtClean="0">
                <a:solidFill>
                  <a:srgbClr val="FFFFFF"/>
                </a:solidFill>
              </a:rPr>
              <a:t>“Weather Changes. So what?”</a:t>
            </a:r>
            <a:endParaRPr lang="en-US" sz="3600" i="1" dirty="0">
              <a:solidFill>
                <a:srgbClr val="FFFFFF"/>
              </a:solidFill>
            </a:endParaRPr>
          </a:p>
        </p:txBody>
      </p:sp>
    </p:spTree>
    <p:extLst>
      <p:ext uri="{BB962C8B-B14F-4D97-AF65-F5344CB8AC3E}">
        <p14:creationId xmlns:p14="http://schemas.microsoft.com/office/powerpoint/2010/main" val="24827168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738" y="-16930"/>
            <a:ext cx="9085261" cy="6841067"/>
          </a:xfrm>
        </p:spPr>
        <p:txBody>
          <a:bodyPr>
            <a:normAutofit/>
          </a:bodyPr>
          <a:lstStyle/>
          <a:p>
            <a:r>
              <a:rPr lang="en-US" sz="3600" dirty="0" smtClean="0">
                <a:solidFill>
                  <a:schemeClr val="bg1"/>
                </a:solidFill>
              </a:rPr>
              <a:t>To Serve our </a:t>
            </a:r>
            <a:r>
              <a:rPr lang="en-US" sz="3600" b="1" dirty="0" smtClean="0">
                <a:solidFill>
                  <a:schemeClr val="bg1"/>
                </a:solidFill>
              </a:rPr>
              <a:t>Satellite</a:t>
            </a:r>
            <a:r>
              <a:rPr lang="en-US" sz="3600" dirty="0" smtClean="0">
                <a:solidFill>
                  <a:schemeClr val="bg1"/>
                </a:solidFill>
              </a:rPr>
              <a:t> and </a:t>
            </a:r>
            <a:r>
              <a:rPr lang="en-US" sz="3600" b="1" dirty="0" smtClean="0">
                <a:solidFill>
                  <a:schemeClr val="bg1"/>
                </a:solidFill>
              </a:rPr>
              <a:t>Model Validation </a:t>
            </a:r>
            <a:r>
              <a:rPr lang="en-US" sz="3600" dirty="0" smtClean="0">
                <a:solidFill>
                  <a:schemeClr val="bg1"/>
                </a:solidFill>
              </a:rPr>
              <a:t>User, the </a:t>
            </a:r>
            <a:r>
              <a:rPr lang="en-US" sz="3600" b="1" dirty="0" smtClean="0">
                <a:solidFill>
                  <a:schemeClr val="bg1"/>
                </a:solidFill>
              </a:rPr>
              <a:t>Researcher</a:t>
            </a:r>
            <a:r>
              <a:rPr lang="en-US" sz="3600" dirty="0" smtClean="0">
                <a:solidFill>
                  <a:schemeClr val="bg1"/>
                </a:solidFill>
              </a:rPr>
              <a:t> and the </a:t>
            </a:r>
            <a:r>
              <a:rPr lang="en-US" sz="3600" b="1" dirty="0" smtClean="0">
                <a:solidFill>
                  <a:schemeClr val="bg1"/>
                </a:solidFill>
              </a:rPr>
              <a:t>Student</a:t>
            </a:r>
            <a:r>
              <a:rPr lang="is-IS" sz="3600" dirty="0" smtClean="0">
                <a:solidFill>
                  <a:schemeClr val="bg1"/>
                </a:solidFill>
              </a:rPr>
              <a:t>…</a:t>
            </a:r>
            <a:r>
              <a:rPr lang="en-US" sz="3600" dirty="0" smtClean="0">
                <a:solidFill>
                  <a:schemeClr val="bg1"/>
                </a:solidFill>
              </a:rPr>
              <a:t/>
            </a:r>
            <a:br>
              <a:rPr lang="en-US" sz="3600" dirty="0" smtClean="0">
                <a:solidFill>
                  <a:schemeClr val="bg1"/>
                </a:solidFill>
              </a:rPr>
            </a:br>
            <a:r>
              <a:rPr lang="en-US" sz="3600" dirty="0" smtClean="0">
                <a:solidFill>
                  <a:schemeClr val="bg1"/>
                </a:solidFill>
              </a:rPr>
              <a:t/>
            </a:r>
            <a:br>
              <a:rPr lang="en-US" sz="3600" dirty="0" smtClean="0">
                <a:solidFill>
                  <a:schemeClr val="bg1"/>
                </a:solidFill>
              </a:rPr>
            </a:br>
            <a:r>
              <a:rPr lang="en-US" sz="3600" dirty="0">
                <a:solidFill>
                  <a:schemeClr val="bg1"/>
                </a:solidFill>
              </a:rPr>
              <a:t/>
            </a:r>
            <a:br>
              <a:rPr lang="en-US" sz="3600" dirty="0">
                <a:solidFill>
                  <a:schemeClr val="bg1"/>
                </a:solidFill>
              </a:rPr>
            </a:br>
            <a:r>
              <a:rPr lang="en-US" sz="3600" b="1" dirty="0" smtClean="0">
                <a:solidFill>
                  <a:schemeClr val="bg1"/>
                </a:solidFill>
              </a:rPr>
              <a:t>Need: </a:t>
            </a:r>
            <a:r>
              <a:rPr lang="en-US" sz="3600" dirty="0" smtClean="0">
                <a:solidFill>
                  <a:schemeClr val="bg1"/>
                </a:solidFill>
              </a:rPr>
              <a:t>Best Available data time series</a:t>
            </a:r>
            <a:br>
              <a:rPr lang="en-US" sz="3600" dirty="0" smtClean="0">
                <a:solidFill>
                  <a:schemeClr val="bg1"/>
                </a:solidFill>
              </a:rPr>
            </a:br>
            <a:r>
              <a:rPr lang="en-US" sz="3600" dirty="0" smtClean="0">
                <a:solidFill>
                  <a:schemeClr val="bg1"/>
                </a:solidFill>
              </a:rPr>
              <a:t> on a regular grid. </a:t>
            </a:r>
            <a:br>
              <a:rPr lang="en-US" sz="3600" dirty="0" smtClean="0">
                <a:solidFill>
                  <a:schemeClr val="bg1"/>
                </a:solidFill>
              </a:rPr>
            </a:br>
            <a:r>
              <a:rPr lang="en-US" sz="3600" dirty="0" smtClean="0">
                <a:solidFill>
                  <a:schemeClr val="bg1"/>
                </a:solidFill>
              </a:rPr>
              <a:t>Click and play.</a:t>
            </a:r>
            <a:endParaRPr lang="en-US" sz="3600" dirty="0">
              <a:solidFill>
                <a:schemeClr val="bg1"/>
              </a:solidFill>
            </a:endParaRPr>
          </a:p>
        </p:txBody>
      </p:sp>
    </p:spTree>
    <p:extLst>
      <p:ext uri="{BB962C8B-B14F-4D97-AF65-F5344CB8AC3E}">
        <p14:creationId xmlns:p14="http://schemas.microsoft.com/office/powerpoint/2010/main" val="378761804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738" y="-16930"/>
            <a:ext cx="9085261" cy="6841067"/>
          </a:xfrm>
        </p:spPr>
        <p:txBody>
          <a:bodyPr>
            <a:normAutofit/>
          </a:bodyPr>
          <a:lstStyle/>
          <a:p>
            <a:r>
              <a:rPr lang="en-US" sz="3600" dirty="0" smtClean="0">
                <a:solidFill>
                  <a:schemeClr val="bg1"/>
                </a:solidFill>
              </a:rPr>
              <a:t>To Serve Our</a:t>
            </a:r>
            <a:r>
              <a:rPr lang="en-US" sz="3600" dirty="0">
                <a:solidFill>
                  <a:schemeClr val="bg1"/>
                </a:solidFill>
              </a:rPr>
              <a:t> </a:t>
            </a:r>
            <a:r>
              <a:rPr lang="en-US" sz="3600" b="1" dirty="0" smtClean="0">
                <a:solidFill>
                  <a:schemeClr val="bg1"/>
                </a:solidFill>
              </a:rPr>
              <a:t>Climate Skeptic </a:t>
            </a:r>
            <a:r>
              <a:rPr lang="en-US" sz="3600" dirty="0" smtClean="0">
                <a:solidFill>
                  <a:schemeClr val="bg1"/>
                </a:solidFill>
              </a:rPr>
              <a:t>User</a:t>
            </a:r>
            <a:br>
              <a:rPr lang="en-US" sz="3600" dirty="0" smtClean="0">
                <a:solidFill>
                  <a:schemeClr val="bg1"/>
                </a:solidFill>
              </a:rPr>
            </a:br>
            <a:r>
              <a:rPr lang="en-US" sz="3600" dirty="0" smtClean="0">
                <a:solidFill>
                  <a:schemeClr val="bg1"/>
                </a:solidFill>
              </a:rPr>
              <a:t> (and </a:t>
            </a:r>
            <a:r>
              <a:rPr lang="en-US" sz="3600" b="1" dirty="0" smtClean="0">
                <a:solidFill>
                  <a:schemeClr val="bg1"/>
                </a:solidFill>
              </a:rPr>
              <a:t>student</a:t>
            </a:r>
            <a:r>
              <a:rPr lang="en-US" sz="3600" dirty="0" smtClean="0">
                <a:solidFill>
                  <a:schemeClr val="bg1"/>
                </a:solidFill>
              </a:rPr>
              <a:t>)</a:t>
            </a:r>
            <a:r>
              <a:rPr lang="is-IS" sz="3600" dirty="0" smtClean="0">
                <a:solidFill>
                  <a:schemeClr val="bg1"/>
                </a:solidFill>
              </a:rPr>
              <a:t>…</a:t>
            </a:r>
            <a:r>
              <a:rPr lang="en-US" sz="3600" dirty="0" smtClean="0">
                <a:solidFill>
                  <a:schemeClr val="bg1"/>
                </a:solidFill>
              </a:rPr>
              <a:t/>
            </a:r>
            <a:br>
              <a:rPr lang="en-US" sz="3600" dirty="0" smtClean="0">
                <a:solidFill>
                  <a:schemeClr val="bg1"/>
                </a:solidFill>
              </a:rPr>
            </a:br>
            <a:r>
              <a:rPr lang="en-US" sz="3600" dirty="0">
                <a:solidFill>
                  <a:schemeClr val="bg1"/>
                </a:solidFill>
              </a:rPr>
              <a:t/>
            </a:r>
            <a:br>
              <a:rPr lang="en-US" sz="3600" dirty="0">
                <a:solidFill>
                  <a:schemeClr val="bg1"/>
                </a:solidFill>
              </a:rPr>
            </a:br>
            <a:r>
              <a:rPr lang="en-US" sz="3600" b="1" dirty="0" smtClean="0">
                <a:solidFill>
                  <a:schemeClr val="bg1"/>
                </a:solidFill>
              </a:rPr>
              <a:t>Need: </a:t>
            </a:r>
            <a:r>
              <a:rPr lang="en-US" sz="3600" dirty="0" smtClean="0">
                <a:solidFill>
                  <a:schemeClr val="bg1"/>
                </a:solidFill>
              </a:rPr>
              <a:t>Best Available data time series on a </a:t>
            </a:r>
            <a:br>
              <a:rPr lang="en-US" sz="3600" dirty="0" smtClean="0">
                <a:solidFill>
                  <a:schemeClr val="bg1"/>
                </a:solidFill>
              </a:rPr>
            </a:br>
            <a:r>
              <a:rPr lang="en-US" sz="3600" dirty="0" smtClean="0">
                <a:solidFill>
                  <a:schemeClr val="bg1"/>
                </a:solidFill>
              </a:rPr>
              <a:t>regular grid. And need fully </a:t>
            </a:r>
            <a:r>
              <a:rPr lang="en-US" sz="3600" dirty="0" err="1" smtClean="0">
                <a:solidFill>
                  <a:schemeClr val="bg1"/>
                </a:solidFill>
              </a:rPr>
              <a:t>QC’d</a:t>
            </a:r>
            <a:r>
              <a:rPr lang="en-US" sz="3600" dirty="0" smtClean="0">
                <a:solidFill>
                  <a:schemeClr val="bg1"/>
                </a:solidFill>
              </a:rPr>
              <a:t> and documented original redundant data. </a:t>
            </a:r>
            <a:br>
              <a:rPr lang="en-US" sz="3600" dirty="0" smtClean="0">
                <a:solidFill>
                  <a:schemeClr val="bg1"/>
                </a:solidFill>
              </a:rPr>
            </a:br>
            <a:r>
              <a:rPr lang="en-US" sz="3600" dirty="0" smtClean="0">
                <a:solidFill>
                  <a:schemeClr val="bg1"/>
                </a:solidFill>
              </a:rPr>
              <a:t>Click and play.</a:t>
            </a:r>
            <a:br>
              <a:rPr lang="en-US" sz="3600" dirty="0" smtClean="0">
                <a:solidFill>
                  <a:schemeClr val="bg1"/>
                </a:solidFill>
              </a:rPr>
            </a:br>
            <a:r>
              <a:rPr lang="en-US" sz="3600" dirty="0" smtClean="0">
                <a:solidFill>
                  <a:schemeClr val="bg1"/>
                </a:solidFill>
              </a:rPr>
              <a:t/>
            </a:r>
            <a:br>
              <a:rPr lang="en-US" sz="3600" dirty="0" smtClean="0">
                <a:solidFill>
                  <a:schemeClr val="bg1"/>
                </a:solidFill>
              </a:rPr>
            </a:br>
            <a:r>
              <a:rPr lang="en-US" sz="3600" b="1" dirty="0" smtClean="0">
                <a:solidFill>
                  <a:schemeClr val="bg1"/>
                </a:solidFill>
              </a:rPr>
              <a:t>Need: </a:t>
            </a:r>
            <a:r>
              <a:rPr lang="en-US" sz="3600" dirty="0" smtClean="0">
                <a:solidFill>
                  <a:schemeClr val="bg1"/>
                </a:solidFill>
              </a:rPr>
              <a:t>The story explaining climate system </a:t>
            </a:r>
            <a:br>
              <a:rPr lang="en-US" sz="3600" dirty="0" smtClean="0">
                <a:solidFill>
                  <a:schemeClr val="bg1"/>
                </a:solidFill>
              </a:rPr>
            </a:br>
            <a:r>
              <a:rPr lang="en-US" sz="3600" dirty="0" smtClean="0">
                <a:solidFill>
                  <a:schemeClr val="bg1"/>
                </a:solidFill>
              </a:rPr>
              <a:t>and why each site is different.</a:t>
            </a:r>
            <a:endParaRPr lang="en-US" sz="3600" dirty="0">
              <a:solidFill>
                <a:schemeClr val="bg1"/>
              </a:solidFill>
            </a:endParaRPr>
          </a:p>
        </p:txBody>
      </p:sp>
    </p:spTree>
    <p:extLst>
      <p:ext uri="{BB962C8B-B14F-4D97-AF65-F5344CB8AC3E}">
        <p14:creationId xmlns:p14="http://schemas.microsoft.com/office/powerpoint/2010/main" val="390454273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738" y="-16930"/>
            <a:ext cx="9085261" cy="6841067"/>
          </a:xfrm>
        </p:spPr>
        <p:txBody>
          <a:bodyPr>
            <a:normAutofit/>
          </a:bodyPr>
          <a:lstStyle/>
          <a:p>
            <a:r>
              <a:rPr lang="en-US" sz="3600" b="1" dirty="0" smtClean="0">
                <a:solidFill>
                  <a:schemeClr val="bg1"/>
                </a:solidFill>
              </a:rPr>
              <a:t>The story: </a:t>
            </a:r>
            <a:r>
              <a:rPr lang="en-US" sz="3600" dirty="0" smtClean="0">
                <a:solidFill>
                  <a:schemeClr val="bg1"/>
                </a:solidFill>
              </a:rPr>
              <a:t>Our world is changing.</a:t>
            </a:r>
            <a:br>
              <a:rPr lang="en-US" sz="3600" dirty="0" smtClean="0">
                <a:solidFill>
                  <a:schemeClr val="bg1"/>
                </a:solidFill>
              </a:rPr>
            </a:br>
            <a:r>
              <a:rPr lang="en-US" sz="3600" dirty="0">
                <a:solidFill>
                  <a:schemeClr val="bg1"/>
                </a:solidFill>
              </a:rPr>
              <a:t/>
            </a:r>
            <a:br>
              <a:rPr lang="en-US" sz="3600" dirty="0">
                <a:solidFill>
                  <a:schemeClr val="bg1"/>
                </a:solidFill>
              </a:rPr>
            </a:br>
            <a:r>
              <a:rPr lang="en-US" sz="3600" i="1" dirty="0" smtClean="0">
                <a:solidFill>
                  <a:schemeClr val="bg1"/>
                </a:solidFill>
              </a:rPr>
              <a:t>(you can see it in the measurements)</a:t>
            </a:r>
            <a:endParaRPr lang="en-US" sz="3600" i="1" dirty="0">
              <a:solidFill>
                <a:schemeClr val="bg1"/>
              </a:solidFill>
            </a:endParaRPr>
          </a:p>
        </p:txBody>
      </p:sp>
    </p:spTree>
    <p:extLst>
      <p:ext uri="{BB962C8B-B14F-4D97-AF65-F5344CB8AC3E}">
        <p14:creationId xmlns:p14="http://schemas.microsoft.com/office/powerpoint/2010/main" val="232741961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738" y="-16930"/>
            <a:ext cx="9085261" cy="6841067"/>
          </a:xfrm>
        </p:spPr>
        <p:txBody>
          <a:bodyPr>
            <a:normAutofit/>
          </a:bodyPr>
          <a:lstStyle/>
          <a:p>
            <a:r>
              <a:rPr lang="en-US" sz="3600" b="1" dirty="0" smtClean="0">
                <a:solidFill>
                  <a:schemeClr val="bg1"/>
                </a:solidFill>
              </a:rPr>
              <a:t>The story: </a:t>
            </a:r>
            <a:r>
              <a:rPr lang="en-US" sz="3600" dirty="0" smtClean="0">
                <a:solidFill>
                  <a:schemeClr val="bg1"/>
                </a:solidFill>
              </a:rPr>
              <a:t>The</a:t>
            </a:r>
            <a:r>
              <a:rPr lang="en-US" sz="3600" i="1" dirty="0">
                <a:solidFill>
                  <a:schemeClr val="bg1"/>
                </a:solidFill>
              </a:rPr>
              <a:t> </a:t>
            </a:r>
            <a:r>
              <a:rPr lang="en-US" sz="3600" dirty="0" smtClean="0">
                <a:solidFill>
                  <a:schemeClr val="bg1"/>
                </a:solidFill>
              </a:rPr>
              <a:t>ocean absorbs </a:t>
            </a:r>
            <a:br>
              <a:rPr lang="en-US" sz="3600" dirty="0" smtClean="0">
                <a:solidFill>
                  <a:schemeClr val="bg1"/>
                </a:solidFill>
              </a:rPr>
            </a:br>
            <a:r>
              <a:rPr lang="en-US" sz="3600" dirty="0" smtClean="0">
                <a:solidFill>
                  <a:schemeClr val="bg1"/>
                </a:solidFill>
              </a:rPr>
              <a:t>anthropogenic CO</a:t>
            </a:r>
            <a:r>
              <a:rPr lang="en-US" sz="3600" baseline="-25000" dirty="0" smtClean="0">
                <a:solidFill>
                  <a:schemeClr val="bg1"/>
                </a:solidFill>
              </a:rPr>
              <a:t>2</a:t>
            </a:r>
            <a:r>
              <a:rPr lang="en-US" sz="3600" dirty="0" smtClean="0">
                <a:solidFill>
                  <a:schemeClr val="bg1"/>
                </a:solidFill>
              </a:rPr>
              <a:t>. </a:t>
            </a:r>
            <a:br>
              <a:rPr lang="en-US" sz="3600" dirty="0" smtClean="0">
                <a:solidFill>
                  <a:schemeClr val="bg1"/>
                </a:solidFill>
              </a:rPr>
            </a:br>
            <a:r>
              <a:rPr lang="en-US" sz="3600" i="1" dirty="0" smtClean="0">
                <a:solidFill>
                  <a:schemeClr val="bg1"/>
                </a:solidFill>
              </a:rPr>
              <a:t>But when it does, it becomes more acidic.</a:t>
            </a:r>
            <a:endParaRPr lang="en-US" sz="3600" i="1" dirty="0">
              <a:solidFill>
                <a:schemeClr val="bg1"/>
              </a:solidFill>
            </a:endParaRPr>
          </a:p>
        </p:txBody>
      </p:sp>
    </p:spTree>
    <p:extLst>
      <p:ext uri="{BB962C8B-B14F-4D97-AF65-F5344CB8AC3E}">
        <p14:creationId xmlns:p14="http://schemas.microsoft.com/office/powerpoint/2010/main" val="385346972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738" y="-16930"/>
            <a:ext cx="9085261" cy="6841067"/>
          </a:xfrm>
        </p:spPr>
        <p:txBody>
          <a:bodyPr>
            <a:normAutofit/>
          </a:bodyPr>
          <a:lstStyle/>
          <a:p>
            <a:r>
              <a:rPr lang="en-US" sz="3600" b="1" dirty="0" smtClean="0">
                <a:solidFill>
                  <a:schemeClr val="bg1"/>
                </a:solidFill>
              </a:rPr>
              <a:t>The story: </a:t>
            </a:r>
            <a:r>
              <a:rPr lang="en-US" sz="3600" dirty="0" smtClean="0">
                <a:solidFill>
                  <a:schemeClr val="bg1"/>
                </a:solidFill>
              </a:rPr>
              <a:t>The</a:t>
            </a:r>
            <a:r>
              <a:rPr lang="en-US" sz="3600" i="1" dirty="0">
                <a:solidFill>
                  <a:schemeClr val="bg1"/>
                </a:solidFill>
              </a:rPr>
              <a:t> </a:t>
            </a:r>
            <a:r>
              <a:rPr lang="en-US" sz="3600" dirty="0" smtClean="0">
                <a:solidFill>
                  <a:schemeClr val="bg1"/>
                </a:solidFill>
              </a:rPr>
              <a:t>ocean is warmed by the Sun. </a:t>
            </a:r>
            <a:br>
              <a:rPr lang="en-US" sz="3600" dirty="0" smtClean="0">
                <a:solidFill>
                  <a:schemeClr val="bg1"/>
                </a:solidFill>
              </a:rPr>
            </a:br>
            <a:r>
              <a:rPr lang="en-US" sz="3600" i="1" dirty="0" smtClean="0">
                <a:solidFill>
                  <a:schemeClr val="bg1"/>
                </a:solidFill>
              </a:rPr>
              <a:t>But the ocean can also hold and transfer heat to the atmosphere and affect climate.</a:t>
            </a:r>
            <a:endParaRPr lang="en-US" sz="3600" i="1" dirty="0">
              <a:solidFill>
                <a:schemeClr val="bg1"/>
              </a:solidFill>
            </a:endParaRPr>
          </a:p>
        </p:txBody>
      </p:sp>
    </p:spTree>
    <p:extLst>
      <p:ext uri="{BB962C8B-B14F-4D97-AF65-F5344CB8AC3E}">
        <p14:creationId xmlns:p14="http://schemas.microsoft.com/office/powerpoint/2010/main" val="75186751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307</TotalTime>
  <Words>318</Words>
  <Application>Microsoft Macintosh PowerPoint</Application>
  <PresentationFormat>On-screen Show (4:3)</PresentationFormat>
  <Paragraphs>49</Paragraphs>
  <Slides>13</Slides>
  <Notes>11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Creation and Dissemination of Products </vt:lpstr>
      <vt:lpstr>Creation and Dissemination of Products </vt:lpstr>
      <vt:lpstr>Our Users: Satellite Validation Model Validation Researchers Students  </vt:lpstr>
      <vt:lpstr>Our Users: Satellite Validation Model Validation Researchers Students  </vt:lpstr>
      <vt:lpstr>To Serve our Satellite and Model Validation User, the Researcher and the Student…   Need: Best Available data time series  on a regular grid.  Click and play.</vt:lpstr>
      <vt:lpstr>To Serve Our Climate Skeptic User  (and student)…  Need: Best Available data time series on a  regular grid. And need fully QC’d and documented original redundant data.  Click and play.  Need: The story explaining climate system  and why each site is different.</vt:lpstr>
      <vt:lpstr>The story: Our world is changing.  (you can see it in the measurements)</vt:lpstr>
      <vt:lpstr>The story: The ocean absorbs  anthropogenic CO2.  But when it does, it becomes more acidic.</vt:lpstr>
      <vt:lpstr>The story: The ocean is warmed by the Sun.  But the ocean can also hold and transfer heat to the atmosphere and affect climate.</vt:lpstr>
      <vt:lpstr>The story: Currents in the ocean redistribute the heat, CO2, and other properties, affecting where, when and by how much the oceans influences climate.</vt:lpstr>
      <vt:lpstr>The OceanSITES website is where  we meet our Users.</vt:lpstr>
      <vt:lpstr>The OceanSITES website provides:  DATA= “DEPLOYMENT DATA” DATA_GRIDDED = “FULL TIMESERIES” FLUXES = “AIR-SEA TRANSFERS” TRANSPORT = “TRANSPORT”  The Story  (heat, freshwater, and carbon cycles)</vt:lpstr>
      <vt:lpstr>Our Sponsors:  Government vs the Individual   The unswayed scientist</vt:lpstr>
    </vt:vector>
  </TitlesOfParts>
  <Company>NOAA PMEL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Creation and Dissemination of Products  Need Storytelling to Connect to Stakeholders  Mission Creep  </dc:title>
  <dc:creator>Meghan Cronin</dc:creator>
  <cp:lastModifiedBy>Meghan Cronin</cp:lastModifiedBy>
  <cp:revision>11</cp:revision>
  <dcterms:created xsi:type="dcterms:W3CDTF">2016-04-27T17:50:57Z</dcterms:created>
  <dcterms:modified xsi:type="dcterms:W3CDTF">2016-04-27T22:58:18Z</dcterms:modified>
</cp:coreProperties>
</file>